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0" r:id="rId4"/>
    <p:sldId id="262" r:id="rId5"/>
    <p:sldId id="263" r:id="rId6"/>
    <p:sldId id="264" r:id="rId7"/>
    <p:sldId id="265" r:id="rId8"/>
    <p:sldId id="266" r:id="rId9"/>
    <p:sldId id="27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FFFF"/>
    <a:srgbClr val="CC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9012" autoAdjust="0"/>
  </p:normalViewPr>
  <p:slideViewPr>
    <p:cSldViewPr>
      <p:cViewPr varScale="1">
        <p:scale>
          <a:sx n="65" d="100"/>
          <a:sy n="65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48E283-88C8-45A6-9799-ECA145E64461}" type="doc">
      <dgm:prSet loTypeId="urn:microsoft.com/office/officeart/2005/8/layout/venn1" loCatId="relationship" qsTypeId="urn:microsoft.com/office/officeart/2005/8/quickstyle/3d4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0C4E3EE2-E539-4E0E-9E19-10288833908B}">
      <dgm:prSet phldrT="[Текст]" custT="1"/>
      <dgm:spPr/>
      <dgm:t>
        <a:bodyPr/>
        <a:lstStyle/>
        <a:p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Коррекционно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– развивающая деятельность 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9CCD1DDD-BC83-46F9-81E7-23A2652D6519}" type="parTrans" cxnId="{C190A72B-CE7C-4BE1-A671-4519296E1E36}">
      <dgm:prSet/>
      <dgm:spPr/>
      <dgm:t>
        <a:bodyPr/>
        <a:lstStyle/>
        <a:p>
          <a:endParaRPr lang="ru-RU"/>
        </a:p>
      </dgm:t>
    </dgm:pt>
    <dgm:pt modelId="{E59C74F7-4B59-42F6-B3E5-69FB4733FD6F}" type="sibTrans" cxnId="{C190A72B-CE7C-4BE1-A671-4519296E1E36}">
      <dgm:prSet/>
      <dgm:spPr/>
      <dgm:t>
        <a:bodyPr/>
        <a:lstStyle/>
        <a:p>
          <a:endParaRPr lang="ru-RU"/>
        </a:p>
      </dgm:t>
    </dgm:pt>
    <dgm:pt modelId="{BF160142-280C-4CFA-97BD-51B791AF93BF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Консультативная деятельность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64005F48-27A9-4AAE-A63A-8D7BADA5F3BE}" type="parTrans" cxnId="{F7DD805E-DC98-4661-8645-59AAC137F505}">
      <dgm:prSet/>
      <dgm:spPr/>
      <dgm:t>
        <a:bodyPr/>
        <a:lstStyle/>
        <a:p>
          <a:endParaRPr lang="ru-RU"/>
        </a:p>
      </dgm:t>
    </dgm:pt>
    <dgm:pt modelId="{A5F20BA4-C424-4F37-B494-7E39A21CC1BD}" type="sibTrans" cxnId="{F7DD805E-DC98-4661-8645-59AAC137F505}">
      <dgm:prSet/>
      <dgm:spPr/>
      <dgm:t>
        <a:bodyPr/>
        <a:lstStyle/>
        <a:p>
          <a:endParaRPr lang="ru-RU"/>
        </a:p>
      </dgm:t>
    </dgm:pt>
    <dgm:pt modelId="{0DE726C1-2295-4C50-A147-6476457EA7A8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Психопрофилактическая и просветительская  деятельность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44463FFA-DA7B-47DB-BABD-ABCC54E0571E}" type="parTrans" cxnId="{FFBF9696-447A-4D95-B1E2-AFC3D827EA82}">
      <dgm:prSet/>
      <dgm:spPr/>
      <dgm:t>
        <a:bodyPr/>
        <a:lstStyle/>
        <a:p>
          <a:endParaRPr lang="ru-RU"/>
        </a:p>
      </dgm:t>
    </dgm:pt>
    <dgm:pt modelId="{D303B851-B814-4E9B-82C6-003F5AF47FC3}" type="sibTrans" cxnId="{FFBF9696-447A-4D95-B1E2-AFC3D827EA82}">
      <dgm:prSet/>
      <dgm:spPr/>
      <dgm:t>
        <a:bodyPr/>
        <a:lstStyle/>
        <a:p>
          <a:endParaRPr lang="ru-RU"/>
        </a:p>
      </dgm:t>
    </dgm:pt>
    <dgm:pt modelId="{10448722-F62D-42A2-9DBD-697C04F58DBE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Организационно – методическая деятельность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7037780A-42BD-46AB-856E-8C5FADD75D0C}" type="sibTrans" cxnId="{E7E3D566-69E7-4AC9-80B3-AF2B7A3FFD92}">
      <dgm:prSet/>
      <dgm:spPr/>
      <dgm:t>
        <a:bodyPr/>
        <a:lstStyle/>
        <a:p>
          <a:endParaRPr lang="ru-RU"/>
        </a:p>
      </dgm:t>
    </dgm:pt>
    <dgm:pt modelId="{78FF6B02-8795-4AB1-9352-31FE45147922}" type="parTrans" cxnId="{E7E3D566-69E7-4AC9-80B3-AF2B7A3FFD92}">
      <dgm:prSet/>
      <dgm:spPr/>
      <dgm:t>
        <a:bodyPr/>
        <a:lstStyle/>
        <a:p>
          <a:endParaRPr lang="ru-RU"/>
        </a:p>
      </dgm:t>
    </dgm:pt>
    <dgm:pt modelId="{A761089D-14C3-4F54-B298-7C4A5694F1A9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Психодиагностическая</a:t>
          </a:r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деятельность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D9D53B8E-495D-47C4-8D4C-BE1CBD3976B4}" type="parTrans" cxnId="{E0F48888-8F9D-44D0-99E0-3A0602F8BBE6}">
      <dgm:prSet/>
      <dgm:spPr/>
      <dgm:t>
        <a:bodyPr/>
        <a:lstStyle/>
        <a:p>
          <a:endParaRPr lang="ru-RU"/>
        </a:p>
      </dgm:t>
    </dgm:pt>
    <dgm:pt modelId="{635F312D-3A65-4A98-9111-0169C92D47A4}" type="sibTrans" cxnId="{E0F48888-8F9D-44D0-99E0-3A0602F8BBE6}">
      <dgm:prSet/>
      <dgm:spPr/>
      <dgm:t>
        <a:bodyPr/>
        <a:lstStyle/>
        <a:p>
          <a:endParaRPr lang="ru-RU"/>
        </a:p>
      </dgm:t>
    </dgm:pt>
    <dgm:pt modelId="{BFC8EDCB-B771-46D9-944C-02D59AD34A90}" type="pres">
      <dgm:prSet presAssocID="{D448E283-88C8-45A6-9799-ECA145E64461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696002D-51EF-4040-8658-68D4FF90BDED}" type="pres">
      <dgm:prSet presAssocID="{0C4E3EE2-E539-4E0E-9E19-10288833908B}" presName="circ1" presStyleLbl="vennNode1" presStyleIdx="0" presStyleCnt="5"/>
      <dgm:spPr/>
      <dgm:t>
        <a:bodyPr/>
        <a:lstStyle/>
        <a:p>
          <a:endParaRPr lang="ru-RU"/>
        </a:p>
      </dgm:t>
    </dgm:pt>
    <dgm:pt modelId="{CE8BD985-611C-432B-B8C3-FAFB6BA7478E}" type="pres">
      <dgm:prSet presAssocID="{0C4E3EE2-E539-4E0E-9E19-10288833908B}" presName="circ1Tx" presStyleLbl="revTx" presStyleIdx="0" presStyleCnt="0" custScaleX="178622" custScaleY="63078" custLinFactNeighborX="3854" custLinFactNeighborY="2508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F187CF-E5A5-4723-A200-F28F85A721E6}" type="pres">
      <dgm:prSet presAssocID="{10448722-F62D-42A2-9DBD-697C04F58DBE}" presName="circ2" presStyleLbl="vennNode1" presStyleIdx="1" presStyleCnt="5"/>
      <dgm:spPr/>
      <dgm:t>
        <a:bodyPr/>
        <a:lstStyle/>
        <a:p>
          <a:endParaRPr lang="ru-RU"/>
        </a:p>
      </dgm:t>
    </dgm:pt>
    <dgm:pt modelId="{145F67BC-7FEF-4DB9-B26B-21EF95AFE5CD}" type="pres">
      <dgm:prSet presAssocID="{10448722-F62D-42A2-9DBD-697C04F58DBE}" presName="circ2Tx" presStyleLbl="revTx" presStyleIdx="0" presStyleCnt="0" custScaleX="147477" custLinFactY="55885" custLinFactNeighborX="-4589" custLinFactNeighborY="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9C886-9FB4-4337-86C1-580BAE90CEA1}" type="pres">
      <dgm:prSet presAssocID="{BF160142-280C-4CFA-97BD-51B791AF93BF}" presName="circ3" presStyleLbl="vennNode1" presStyleIdx="2" presStyleCnt="5" custLinFactNeighborX="370" custLinFactNeighborY="-2192"/>
      <dgm:spPr/>
      <dgm:t>
        <a:bodyPr/>
        <a:lstStyle/>
        <a:p>
          <a:endParaRPr lang="ru-RU"/>
        </a:p>
      </dgm:t>
    </dgm:pt>
    <dgm:pt modelId="{2991AE91-AA9C-47A4-96C6-59B184DD8A39}" type="pres">
      <dgm:prSet presAssocID="{BF160142-280C-4CFA-97BD-51B791AF93BF}" presName="circ3Tx" presStyleLbl="revTx" presStyleIdx="0" presStyleCnt="0" custScaleX="123726" custLinFactY="-73855" custLinFactNeighborX="17546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65418-06DB-4932-9AFE-C674E5B1A345}" type="pres">
      <dgm:prSet presAssocID="{0DE726C1-2295-4C50-A147-6476457EA7A8}" presName="circ4" presStyleLbl="vennNode1" presStyleIdx="3" presStyleCnt="5" custLinFactNeighborX="3336" custLinFactNeighborY="521"/>
      <dgm:spPr/>
    </dgm:pt>
    <dgm:pt modelId="{B417EC8D-B8A0-496E-AE21-1405229BFA16}" type="pres">
      <dgm:prSet presAssocID="{0DE726C1-2295-4C50-A147-6476457EA7A8}" presName="circ4Tx" presStyleLbl="revTx" presStyleIdx="0" presStyleCnt="0" custScaleX="13975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0516A-0A7C-4204-BC52-AFFB5F198DB1}" type="pres">
      <dgm:prSet presAssocID="{A761089D-14C3-4F54-B298-7C4A5694F1A9}" presName="circ5" presStyleLbl="vennNode1" presStyleIdx="4" presStyleCnt="5"/>
      <dgm:spPr/>
    </dgm:pt>
    <dgm:pt modelId="{DDEEB1B2-FA15-468C-9B90-4B40CF69E207}" type="pres">
      <dgm:prSet presAssocID="{A761089D-14C3-4F54-B298-7C4A5694F1A9}" presName="circ5Tx" presStyleLbl="revTx" presStyleIdx="0" presStyleCnt="0" custScaleX="125963" custLinFactNeighborX="9550" custLinFactNeighborY="-1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574A5DC-71BB-4E3E-A4B4-5EB018EC3C8F}" type="presOf" srcId="{0DE726C1-2295-4C50-A147-6476457EA7A8}" destId="{B417EC8D-B8A0-496E-AE21-1405229BFA16}" srcOrd="0" destOrd="0" presId="urn:microsoft.com/office/officeart/2005/8/layout/venn1"/>
    <dgm:cxn modelId="{E0F48888-8F9D-44D0-99E0-3A0602F8BBE6}" srcId="{D448E283-88C8-45A6-9799-ECA145E64461}" destId="{A761089D-14C3-4F54-B298-7C4A5694F1A9}" srcOrd="4" destOrd="0" parTransId="{D9D53B8E-495D-47C4-8D4C-BE1CBD3976B4}" sibTransId="{635F312D-3A65-4A98-9111-0169C92D47A4}"/>
    <dgm:cxn modelId="{FFBF9696-447A-4D95-B1E2-AFC3D827EA82}" srcId="{D448E283-88C8-45A6-9799-ECA145E64461}" destId="{0DE726C1-2295-4C50-A147-6476457EA7A8}" srcOrd="3" destOrd="0" parTransId="{44463FFA-DA7B-47DB-BABD-ABCC54E0571E}" sibTransId="{D303B851-B814-4E9B-82C6-003F5AF47FC3}"/>
    <dgm:cxn modelId="{F7DD805E-DC98-4661-8645-59AAC137F505}" srcId="{D448E283-88C8-45A6-9799-ECA145E64461}" destId="{BF160142-280C-4CFA-97BD-51B791AF93BF}" srcOrd="2" destOrd="0" parTransId="{64005F48-27A9-4AAE-A63A-8D7BADA5F3BE}" sibTransId="{A5F20BA4-C424-4F37-B494-7E39A21CC1BD}"/>
    <dgm:cxn modelId="{E7E3D566-69E7-4AC9-80B3-AF2B7A3FFD92}" srcId="{D448E283-88C8-45A6-9799-ECA145E64461}" destId="{10448722-F62D-42A2-9DBD-697C04F58DBE}" srcOrd="1" destOrd="0" parTransId="{78FF6B02-8795-4AB1-9352-31FE45147922}" sibTransId="{7037780A-42BD-46AB-856E-8C5FADD75D0C}"/>
    <dgm:cxn modelId="{077887AE-1AD7-48E4-8C35-0E22355BC344}" type="presOf" srcId="{A761089D-14C3-4F54-B298-7C4A5694F1A9}" destId="{DDEEB1B2-FA15-468C-9B90-4B40CF69E207}" srcOrd="0" destOrd="0" presId="urn:microsoft.com/office/officeart/2005/8/layout/venn1"/>
    <dgm:cxn modelId="{5E9A50BF-0B7F-420C-A437-704396EF4996}" type="presOf" srcId="{D448E283-88C8-45A6-9799-ECA145E64461}" destId="{BFC8EDCB-B771-46D9-944C-02D59AD34A90}" srcOrd="0" destOrd="0" presId="urn:microsoft.com/office/officeart/2005/8/layout/venn1"/>
    <dgm:cxn modelId="{E910E2BC-06BD-4EA4-BC26-80F466D1C3A5}" type="presOf" srcId="{BF160142-280C-4CFA-97BD-51B791AF93BF}" destId="{2991AE91-AA9C-47A4-96C6-59B184DD8A39}" srcOrd="0" destOrd="0" presId="urn:microsoft.com/office/officeart/2005/8/layout/venn1"/>
    <dgm:cxn modelId="{C190A72B-CE7C-4BE1-A671-4519296E1E36}" srcId="{D448E283-88C8-45A6-9799-ECA145E64461}" destId="{0C4E3EE2-E539-4E0E-9E19-10288833908B}" srcOrd="0" destOrd="0" parTransId="{9CCD1DDD-BC83-46F9-81E7-23A2652D6519}" sibTransId="{E59C74F7-4B59-42F6-B3E5-69FB4733FD6F}"/>
    <dgm:cxn modelId="{3F1AB48B-6346-4DF7-B924-9A6580EC9E22}" type="presOf" srcId="{10448722-F62D-42A2-9DBD-697C04F58DBE}" destId="{145F67BC-7FEF-4DB9-B26B-21EF95AFE5CD}" srcOrd="0" destOrd="0" presId="urn:microsoft.com/office/officeart/2005/8/layout/venn1"/>
    <dgm:cxn modelId="{730F9BF6-8468-4FBE-8064-E576FCB00CFF}" type="presOf" srcId="{0C4E3EE2-E539-4E0E-9E19-10288833908B}" destId="{CE8BD985-611C-432B-B8C3-FAFB6BA7478E}" srcOrd="0" destOrd="0" presId="urn:microsoft.com/office/officeart/2005/8/layout/venn1"/>
    <dgm:cxn modelId="{33DB9F9F-D716-49FE-BDB1-4735003C5A36}" type="presParOf" srcId="{BFC8EDCB-B771-46D9-944C-02D59AD34A90}" destId="{6696002D-51EF-4040-8658-68D4FF90BDED}" srcOrd="0" destOrd="0" presId="urn:microsoft.com/office/officeart/2005/8/layout/venn1"/>
    <dgm:cxn modelId="{AB929343-E3D9-4C78-8533-F6E521005963}" type="presParOf" srcId="{BFC8EDCB-B771-46D9-944C-02D59AD34A90}" destId="{CE8BD985-611C-432B-B8C3-FAFB6BA7478E}" srcOrd="1" destOrd="0" presId="urn:microsoft.com/office/officeart/2005/8/layout/venn1"/>
    <dgm:cxn modelId="{A0B47121-3E18-419B-B504-2AEA59ED7295}" type="presParOf" srcId="{BFC8EDCB-B771-46D9-944C-02D59AD34A90}" destId="{04F187CF-E5A5-4723-A200-F28F85A721E6}" srcOrd="2" destOrd="0" presId="urn:microsoft.com/office/officeart/2005/8/layout/venn1"/>
    <dgm:cxn modelId="{5EA416DD-B31F-441D-976F-0F126C81659B}" type="presParOf" srcId="{BFC8EDCB-B771-46D9-944C-02D59AD34A90}" destId="{145F67BC-7FEF-4DB9-B26B-21EF95AFE5CD}" srcOrd="3" destOrd="0" presId="urn:microsoft.com/office/officeart/2005/8/layout/venn1"/>
    <dgm:cxn modelId="{6F4745D2-A035-4585-B6A6-33CA8EF6DBF6}" type="presParOf" srcId="{BFC8EDCB-B771-46D9-944C-02D59AD34A90}" destId="{EE69C886-9FB4-4337-86C1-580BAE90CEA1}" srcOrd="4" destOrd="0" presId="urn:microsoft.com/office/officeart/2005/8/layout/venn1"/>
    <dgm:cxn modelId="{D09A276B-DEE9-49F2-A1D5-E9857EB3DB8B}" type="presParOf" srcId="{BFC8EDCB-B771-46D9-944C-02D59AD34A90}" destId="{2991AE91-AA9C-47A4-96C6-59B184DD8A39}" srcOrd="5" destOrd="0" presId="urn:microsoft.com/office/officeart/2005/8/layout/venn1"/>
    <dgm:cxn modelId="{733F34C6-6605-45B1-A032-B661CB78F2D2}" type="presParOf" srcId="{BFC8EDCB-B771-46D9-944C-02D59AD34A90}" destId="{5F265418-06DB-4932-9AFE-C674E5B1A345}" srcOrd="6" destOrd="0" presId="urn:microsoft.com/office/officeart/2005/8/layout/venn1"/>
    <dgm:cxn modelId="{2E9CB516-CAD9-40A9-83C4-2131F6932844}" type="presParOf" srcId="{BFC8EDCB-B771-46D9-944C-02D59AD34A90}" destId="{B417EC8D-B8A0-496E-AE21-1405229BFA16}" srcOrd="7" destOrd="0" presId="urn:microsoft.com/office/officeart/2005/8/layout/venn1"/>
    <dgm:cxn modelId="{AD1688A6-64FC-4B97-B710-34C37F0979CF}" type="presParOf" srcId="{BFC8EDCB-B771-46D9-944C-02D59AD34A90}" destId="{46B0516A-0A7C-4204-BC52-AFFB5F198DB1}" srcOrd="8" destOrd="0" presId="urn:microsoft.com/office/officeart/2005/8/layout/venn1"/>
    <dgm:cxn modelId="{42F2B78D-F473-493B-A36A-3F30DBFE07A1}" type="presParOf" srcId="{BFC8EDCB-B771-46D9-944C-02D59AD34A90}" destId="{DDEEB1B2-FA15-468C-9B90-4B40CF69E207}" srcOrd="9" destOrd="0" presId="urn:microsoft.com/office/officeart/2005/8/layout/venn1"/>
  </dgm:cxnLst>
  <dgm:bg>
    <a:solidFill>
      <a:schemeClr val="accent2">
        <a:lumMod val="20000"/>
        <a:lumOff val="80000"/>
      </a:schemeClr>
    </a:solidFill>
  </dgm:bg>
  <dgm:whole>
    <a:ln w="22225">
      <a:solidFill>
        <a:srgbClr val="7030A0"/>
      </a:solidFill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96002D-51EF-4040-8658-68D4FF90BDED}">
      <dsp:nvSpPr>
        <dsp:cNvPr id="0" name=""/>
        <dsp:cNvSpPr/>
      </dsp:nvSpPr>
      <dsp:spPr>
        <a:xfrm>
          <a:off x="2676452" y="1276160"/>
          <a:ext cx="1696323" cy="169632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8BD985-611C-432B-B8C3-FAFB6BA7478E}">
      <dsp:nvSpPr>
        <dsp:cNvPr id="0" name=""/>
        <dsp:cNvSpPr/>
      </dsp:nvSpPr>
      <dsp:spPr>
        <a:xfrm>
          <a:off x="1843046" y="390885"/>
          <a:ext cx="3514807" cy="718433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err="1" smtClean="0">
              <a:latin typeface="Times New Roman" pitchFamily="18" charset="0"/>
              <a:cs typeface="Times New Roman" pitchFamily="18" charset="0"/>
            </a:rPr>
            <a:t>Коррекционно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 – развивающая деятельность 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843046" y="390885"/>
        <a:ext cx="3514807" cy="718433"/>
      </dsp:txXfrm>
    </dsp:sp>
    <dsp:sp modelId="{04F187CF-E5A5-4723-A200-F28F85A721E6}">
      <dsp:nvSpPr>
        <dsp:cNvPr id="0" name=""/>
        <dsp:cNvSpPr/>
      </dsp:nvSpPr>
      <dsp:spPr>
        <a:xfrm>
          <a:off x="3321733" y="1744830"/>
          <a:ext cx="1696323" cy="1696323"/>
        </a:xfrm>
        <a:prstGeom prst="ellipse">
          <a:avLst/>
        </a:prstGeom>
        <a:solidFill>
          <a:schemeClr val="accent2">
            <a:alpha val="50000"/>
            <a:hueOff val="-4051890"/>
            <a:satOff val="8333"/>
            <a:lumOff val="-637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145F67BC-7FEF-4DB9-B26B-21EF95AFE5CD}">
      <dsp:nvSpPr>
        <dsp:cNvPr id="0" name=""/>
        <dsp:cNvSpPr/>
      </dsp:nvSpPr>
      <dsp:spPr>
        <a:xfrm>
          <a:off x="4653337" y="3323897"/>
          <a:ext cx="2601754" cy="12358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Организационно – методическая деятельность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53337" y="3323897"/>
        <a:ext cx="2601754" cy="1235892"/>
      </dsp:txXfrm>
    </dsp:sp>
    <dsp:sp modelId="{EE69C886-9FB4-4337-86C1-580BAE90CEA1}">
      <dsp:nvSpPr>
        <dsp:cNvPr id="0" name=""/>
        <dsp:cNvSpPr/>
      </dsp:nvSpPr>
      <dsp:spPr>
        <a:xfrm>
          <a:off x="3081703" y="2466630"/>
          <a:ext cx="1696323" cy="1696323"/>
        </a:xfrm>
        <a:prstGeom prst="ellipse">
          <a:avLst/>
        </a:prstGeom>
        <a:solidFill>
          <a:schemeClr val="accent2">
            <a:alpha val="50000"/>
            <a:hueOff val="-8103780"/>
            <a:satOff val="16667"/>
            <a:lumOff val="-1274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991AE91-AA9C-47A4-96C6-59B184DD8A39}">
      <dsp:nvSpPr>
        <dsp:cNvPr id="0" name=""/>
        <dsp:cNvSpPr/>
      </dsp:nvSpPr>
      <dsp:spPr>
        <a:xfrm>
          <a:off x="4981930" y="1356952"/>
          <a:ext cx="2182744" cy="12358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Консультативная деятельность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981930" y="1356952"/>
        <a:ext cx="2182744" cy="1235892"/>
      </dsp:txXfrm>
    </dsp:sp>
    <dsp:sp modelId="{5F265418-06DB-4932-9AFE-C674E5B1A345}">
      <dsp:nvSpPr>
        <dsp:cNvPr id="0" name=""/>
        <dsp:cNvSpPr/>
      </dsp:nvSpPr>
      <dsp:spPr>
        <a:xfrm>
          <a:off x="2334066" y="2512651"/>
          <a:ext cx="1696323" cy="1696323"/>
        </a:xfrm>
        <a:prstGeom prst="ellipse">
          <a:avLst/>
        </a:prstGeom>
        <a:solidFill>
          <a:schemeClr val="accent2">
            <a:alpha val="50000"/>
            <a:hueOff val="-12155671"/>
            <a:satOff val="25001"/>
            <a:lumOff val="-1912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B417EC8D-B8A0-496E-AE21-1405229BFA16}">
      <dsp:nvSpPr>
        <dsp:cNvPr id="0" name=""/>
        <dsp:cNvSpPr/>
      </dsp:nvSpPr>
      <dsp:spPr>
        <a:xfrm>
          <a:off x="52704" y="3505613"/>
          <a:ext cx="2465524" cy="12358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Психопрофилактическая и просветительская  деятельность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704" y="3505613"/>
        <a:ext cx="2465524" cy="1235892"/>
      </dsp:txXfrm>
    </dsp:sp>
    <dsp:sp modelId="{46B0516A-0A7C-4204-BC52-AFFB5F198DB1}">
      <dsp:nvSpPr>
        <dsp:cNvPr id="0" name=""/>
        <dsp:cNvSpPr/>
      </dsp:nvSpPr>
      <dsp:spPr>
        <a:xfrm>
          <a:off x="2031170" y="1744830"/>
          <a:ext cx="1696323" cy="1696323"/>
        </a:xfrm>
        <a:prstGeom prst="ellipse">
          <a:avLst/>
        </a:prstGeom>
        <a:solidFill>
          <a:schemeClr val="accent2">
            <a:alpha val="50000"/>
            <a:hueOff val="-16207560"/>
            <a:satOff val="33334"/>
            <a:lumOff val="-2549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DEEB1B2-FA15-468C-9B90-4B40CF69E207}">
      <dsp:nvSpPr>
        <dsp:cNvPr id="0" name=""/>
        <dsp:cNvSpPr/>
      </dsp:nvSpPr>
      <dsp:spPr>
        <a:xfrm>
          <a:off x="71429" y="1395064"/>
          <a:ext cx="2222209" cy="1235892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Психодиагностическая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деятельность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29" y="1395064"/>
        <a:ext cx="2222209" cy="1235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9FE6E9-B748-47C1-A5F1-0E04779B6C0A}" type="datetimeFigureOut">
              <a:rPr lang="ru-RU" smtClean="0"/>
              <a:t>01.09.2018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D617-7FCD-4BD4-A417-DC355014E28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D617-7FCD-4BD4-A417-DC355014E287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282" y="4500570"/>
            <a:ext cx="2214578" cy="177165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Picture 2" descr="D:\Алла\разобрать 2\Рисунки\фоны\926e929b0dc4bde574a450d1006d5f7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899592" y="404664"/>
            <a:ext cx="7056784" cy="2088232"/>
          </a:xfrm>
          <a:prstGeom prst="rect">
            <a:avLst/>
          </a:prstGeom>
          <a:ln w="19050" cap="flat" cmpd="sng" algn="ctr">
            <a:solidFill>
              <a:schemeClr val="accent2"/>
            </a:solidFill>
            <a:prstDash val="soli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45720" tIns="0" rIns="45720" bIns="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План работы </a:t>
            </a:r>
            <a:br>
              <a:rPr kumimoji="0" lang="ru-RU" sz="4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4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педагога – психолога </a:t>
            </a:r>
            <a:br>
              <a:rPr kumimoji="0" lang="ru-RU" sz="4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kumimoji="0" lang="ru-RU" sz="42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2018-2019 год</a:t>
            </a:r>
            <a:endParaRPr kumimoji="0" lang="ru-RU" sz="42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solidFill>
                <a:schemeClr val="dk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-468560" y="4149080"/>
            <a:ext cx="5683170" cy="2286016"/>
          </a:xfrm>
          <a:prstGeom prst="rect">
            <a:avLst/>
          </a:prstGeom>
        </p:spPr>
        <p:txBody>
          <a:bodyPr vert="horz" lIns="45720" tIns="0" rIns="45720" bIns="0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Педагог - психолог</a:t>
            </a:r>
          </a:p>
          <a:p>
            <a:pPr marL="0" marR="0" lvl="0" indent="0" algn="ctr" defTabSz="914400" rtl="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Комиссаренко Ольга Владимировна</a:t>
            </a:r>
            <a:endParaRPr kumimoji="0" lang="ru-RU" sz="2200" b="1" i="1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ru-RU" sz="2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ds159.pupils.ru/img_sad/ds159/6858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1686" y="836712"/>
            <a:ext cx="7252806" cy="5328592"/>
          </a:xfrm>
          <a:prstGeom prst="rect">
            <a:avLst/>
          </a:prstGeom>
          <a:noFill/>
          <a:ln w="28575">
            <a:solidFill>
              <a:srgbClr val="7030A0"/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7239000" cy="85725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100" dirty="0" smtClean="0"/>
              <a:t>Основные направления работы: </a:t>
            </a:r>
            <a:endParaRPr lang="ru-RU" sz="31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643050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7239000" cy="680068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Психодиагностическая деятельность.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57158" y="568661"/>
          <a:ext cx="7715304" cy="518508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14446"/>
                <a:gridCol w="5214974"/>
                <a:gridCol w="1285884"/>
              </a:tblGrid>
              <a:tr h="3340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Категория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Содержание работы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  <a:cs typeface="Times New Roman"/>
                        </a:rPr>
                        <a:t>Сроки выполнения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680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с детьми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Наблюдение за детьми  в период адаптации к детскому саду.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  готовности детей подготовительных групп  к обучению в школе.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 познавательной сферы детей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младшей группы.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 личностных особенностей детей, эмоционального состояния (по запросу).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Углубленная индивидуальная диагностика детей по запросам родителей.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работе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ПМПк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 целью обеспечения </a:t>
                      </a:r>
                      <a:r>
                        <a:rPr lang="ru-RU" sz="12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диагностико-коррекционного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сопровождения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детей.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сентябрь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сентябрь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октябрь-ноябрь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течение года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течение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года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течение года</a:t>
                      </a:r>
                    </a:p>
                  </a:txBody>
                  <a:tcPr marL="68580" marR="68580" marT="0" marB="0"/>
                </a:tc>
              </a:tr>
              <a:tr h="1072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40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с педагогами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Экспресс-методика  по изучению социально-психологического климата в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коллективе.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Проведение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анкетирования "Эмоциональное выгорание педагогов" </a:t>
                      </a: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(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тест В.В. 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Бойко)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       Психодиагностика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личности педагога.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январь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март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запросам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/>
                </a:tc>
              </a:tr>
              <a:tr h="8702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с родителями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Анкетирование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"Адаптация ребенка к детскому саду".</a:t>
                      </a:r>
                    </a:p>
                    <a:p>
                      <a:pPr marL="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Анкетирование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«Готов ли ребенок к школе</a:t>
                      </a: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?»</a:t>
                      </a:r>
                    </a:p>
                    <a:p>
                      <a:pPr marL="2286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Психодиагностика личности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родителей.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ноябрь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 </a:t>
                      </a: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запросам</a:t>
                      </a:r>
                      <a:b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</a:br>
                      <a:r>
                        <a:rPr lang="ru-RU" sz="12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течение года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>
            <a:normAutofit/>
          </a:bodyPr>
          <a:lstStyle/>
          <a:p>
            <a:r>
              <a:rPr lang="ru-RU" sz="2000" dirty="0" err="1" smtClean="0"/>
              <a:t>Коррекционно</a:t>
            </a:r>
            <a:r>
              <a:rPr lang="ru-RU" sz="2000" dirty="0" smtClean="0"/>
              <a:t> -  развивающая деятельность.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785795"/>
          <a:ext cx="7749503" cy="561831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328521"/>
                <a:gridCol w="5177411"/>
                <a:gridCol w="1243571"/>
              </a:tblGrid>
              <a:tr h="4881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Категория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Содержание работы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Сроки выполнения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9363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детьми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Психологическое сопровождение процесса адаптации в младших группах.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Игры и упражнения направленные на развитие навыков общения, межличностных отношений и эмоциональной сферы в младшей группе.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Групповые коррекционно-развивающих занятия в старших группах (развитие у детей способности к эмоциональной регуляции собственного поведения, формирование психических новообразований и личностного роста ребёнка, развитие познавательных возможностей).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Групповые коррекционно-развивающих занятия в подготовительных группах (по  развитию уровня готовности к школе).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развивающие занятия с детьми  подготовительных групп с низким уровнем развития.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Групповые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психокоррекционные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занятия в сфере общения и поведения детей в старших и подготовительной группах.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развивающие занятия с детьми по коррекции познавательной и эмоциональной  сферы.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Подвижные игры  на развитие коммуникативных и личностной сферы детей,   игры на формирование  произвольное поведение.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сентябрь-октябрь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октябрь-апрель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октябрь-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октябрь- апрель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октябрь- апрель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 - ноябрь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256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педагогами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       В рамках «Недели психологии»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ноябрь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8403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родителями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Семинар -  практикум  с использование песочной терапии «Вместе с мамой!».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7239000" cy="357190"/>
          </a:xfrm>
        </p:spPr>
        <p:txBody>
          <a:bodyPr>
            <a:noAutofit/>
          </a:bodyPr>
          <a:lstStyle/>
          <a:p>
            <a:r>
              <a:rPr lang="ru-RU" sz="2000" dirty="0" smtClean="0"/>
              <a:t>Консультативная работа.</a:t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785812"/>
          <a:ext cx="7390603" cy="494744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51981"/>
                <a:gridCol w="5100041"/>
                <a:gridCol w="1238581"/>
              </a:tblGrid>
              <a:tr h="5168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Категория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Содержание работы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Сроки выполнения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1158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педагогами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Консультации для воспитателей по результатам диагностики интеллектуального развития детей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>
                          <a:tab pos="457200" algn="l"/>
                        </a:tabLst>
                        <a:defRPr/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Групповая консультация для педагогов «Условия эмоционального благополучия детей в группе детского сада».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Групповая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консультация педагогов младших групп «Как помочь ребенку в период адаптации?»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Медико-психолого-педагогический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консилиум по результатам диагностики психологической готовности к школе.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Медико-психолого-педагогический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консилиум по вопросам адаптации детей в детском саду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Способы </a:t>
                      </a:r>
                      <a:r>
                        <a:rPr lang="ru-RU" sz="1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саморегуляции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эмоционального состояния.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консультации для педагогов (по запросам).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февраль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течение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1895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родителями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Групповая консультация для родителей  младших  групп "Ребенок поступает в детский сад".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Групповая консультация для родителей старших групп " Готовность детей к школе".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Групповая консультация для родителей «Роль взрослого в формировании у детей отзывчивого отношения к сверстникам в ситуации игрового взаимодействия».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Индивидуальные консультации по запросам.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консультации по результатам диагностики интеллектуального, психического развития и эмоциональной сферы ребенка.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течение года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7400948" cy="500066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/>
              <a:t>Психопрофилактическая и просветительская деятельность.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57158" y="1000108"/>
          <a:ext cx="7596190" cy="28575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94428"/>
                <a:gridCol w="5247405"/>
                <a:gridCol w="1254357"/>
              </a:tblGrid>
              <a:tr h="770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Категория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Содержание работы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/>
                        <a:t>Сроки выполнения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02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Работа </a:t>
                      </a: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с детьми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7432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7432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Неделя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психологии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69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cs typeface="Times New Roman" pitchFamily="18" charset="0"/>
                        </a:rPr>
                        <a:t>Работа с родителями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Оформление стенда "Уголок психолога"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 startAt="2"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 родительских собраниях по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вопросам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развития, воспитания и обучения детей (по запросу).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в течение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года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39000" cy="285752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Методическая работа.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8143900" cy="63029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86644"/>
                <a:gridCol w="857256"/>
              </a:tblGrid>
              <a:tr h="317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Оформление психологического кабинета (размещение наглядных пособий, оформление методического уголка).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Подписание соглашений с родителями о проведения психодиагностической и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развивающей работы с детьми. Зачисление детей на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развивающие  занятия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Комплектование подгрупп с учетом психологического развития, составление расписания и планов психологических занятий.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Ознакомление педагогов со списком детей, зачисленных на занятия и графиком проведения занятий.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Подготовка методического материала для воспитателей по теме: «Скоро в школу или психологическая подготовка ребенка к обучению в школе».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Изучение медицинской документации детей, вновь принятых на психологические занятия и диагностику.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январь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Составление психологических заключений и протоколов по результатам диагностики. Составление подгрупповых и индивидуальных планов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развивающей работы.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Составление графика посещения психологических занятий, циклограммы деятельности.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52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папок – передвижек для воспитателей, по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вопросам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развития и воспитания детей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Оформление информационных уголков в группах.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9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Самообразование по теме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«ИКТ в работе педагога - психолога».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Получение новых знаний из методической литературы.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Знакомство с опытом работы других специалистов.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Сотрудничество, обмен опытом с коллегами.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93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предметно – развивающей среды в психологическом кабинете. Работа над пополнением методической базы кабинета,  изготовление наглядных и дидактических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пособий.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компьютерных презентаций к занятиям с дошкольниками. 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результатов обследования, частичный анализ результатов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психолого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педагогического воздействия (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ПМПк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98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Анализ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психологической работы за год, определение целей и задач на следующий год.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9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Сдача отчета – анализа о проделанной работе руководителю районного методического объединения педагогов – психологов.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Посещение районных и городских мероприятий по повышению квалификации.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течении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555054"/>
          <a:ext cx="8143900" cy="630294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286644"/>
                <a:gridCol w="857256"/>
              </a:tblGrid>
              <a:tr h="3171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Оформление психологического кабинета (размещение наглядных пособий, оформление методического уголка).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Подписание соглашений с родителями о проведения психодиагностической и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развивающей работы с детьми. Зачисление детей на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развивающие  занятия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Комплектование подгрупп с учетом психологического развития, составление расписания и планов психологических занятий.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Ознакомление педагогов со списком детей, зачисленных на занятия и графиком проведения занятий.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Подготовка методического материала для воспитателей по теме: «Скоро в школу или психологическая подготовка ребенка к обучению в школе».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Изучение медицинской документации детей, вновь принятых на психологические занятия и диагностику.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 январь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Составление психологических заключений и протоколов по результатам диагностики. Составление подгрупповых и индивидуальных планов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развивающей работы.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Составление графика посещения психологических занятий, циклограммы деятельности.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52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папок – передвижек для воспитателей, по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вопросам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развития и воспитания детей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. Оформление информационных уголков в группах.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9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Самообразование по теме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«ИКТ в работе педагога - психолога».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Получение новых знаний из методической литературы.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Знакомство с опытом работы других специалистов.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- Сотрудничество, обмен опытом с коллегами.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393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предметно – развивающей среды в психологическом кабинете. Работа над пополнением методической базы кабинета,  изготовление наглядных и дидактических </a:t>
                      </a: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пособий.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Создание компьютерных презентаций к занятиям с дошкольниками.  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63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результатов обследования, частичный анализ результатов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психолого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педагогического воздействия (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ПМПк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cs typeface="Times New Roman" pitchFamily="18" charset="0"/>
                        </a:rPr>
                        <a:t>в течение года</a:t>
                      </a:r>
                      <a:endParaRPr lang="ru-RU" sz="12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7988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Анализ </a:t>
                      </a:r>
                      <a:r>
                        <a:rPr lang="ru-RU" sz="1200" dirty="0" err="1">
                          <a:latin typeface="Times New Roman" pitchFamily="18" charset="0"/>
                          <a:cs typeface="Times New Roman" pitchFamily="18" charset="0"/>
                        </a:rPr>
                        <a:t>корекционно</a:t>
                      </a: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 – психологической работы за год, определение целей и задач на следующий год.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июнь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190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Сдача отчета – анализа о проделанной работе руководителю районного методического объединения педагогов – психологов.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Посещение районных и городских мероприятий по повышению квалификации.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 течении года</a:t>
                      </a:r>
                      <a:endParaRPr lang="ru-RU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Алла\разобрать 2\Рисунки\фоны\926e929b0dc4bde574a450d1006d5f7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1331640" y="1412776"/>
            <a:ext cx="67169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5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425</TotalTime>
  <Words>1155</Words>
  <Application>Microsoft Office PowerPoint</Application>
  <PresentationFormat>Экран (4:3)</PresentationFormat>
  <Paragraphs>216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Слайд 2</vt:lpstr>
      <vt:lpstr>Основные направления работы: </vt:lpstr>
      <vt:lpstr>Психодиагностическая деятельность. </vt:lpstr>
      <vt:lpstr>Коррекционно -  развивающая деятельность. </vt:lpstr>
      <vt:lpstr>Консультативная работа. </vt:lpstr>
      <vt:lpstr>Психопрофилактическая и просветительская деятельность.</vt:lpstr>
      <vt:lpstr>Методическая работа.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Перспективный план</dc:title>
  <dc:creator>Психолог</dc:creator>
  <cp:lastModifiedBy>KomissarenkoOV</cp:lastModifiedBy>
  <cp:revision>20</cp:revision>
  <dcterms:created xsi:type="dcterms:W3CDTF">2015-09-01T03:06:12Z</dcterms:created>
  <dcterms:modified xsi:type="dcterms:W3CDTF">2018-09-01T11:03:28Z</dcterms:modified>
</cp:coreProperties>
</file>