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4" r:id="rId8"/>
    <p:sldId id="265" r:id="rId9"/>
    <p:sldId id="260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№1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Напряжение</c:v>
                </c:pt>
                <c:pt idx="1">
                  <c:v>Резистенция</c:v>
                </c:pt>
                <c:pt idx="2">
                  <c:v>Истощение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0.15300000000000002</c:v>
                </c:pt>
                <c:pt idx="1">
                  <c:v>0.15300000000000002</c:v>
                </c:pt>
                <c:pt idx="2">
                  <c:v>0.15300000000000002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№2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Напряжение</c:v>
                </c:pt>
                <c:pt idx="1">
                  <c:v>Резистенция</c:v>
                </c:pt>
                <c:pt idx="2">
                  <c:v>Истощение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0%">
                  <c:v>7.7000000000000013E-2</c:v>
                </c:pt>
                <c:pt idx="1">
                  <c:v>0</c:v>
                </c:pt>
                <c:pt idx="2" formatCode="0.00%">
                  <c:v>7.7000000000000013E-2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№3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Напряжение</c:v>
                </c:pt>
                <c:pt idx="1">
                  <c:v>Резистенция</c:v>
                </c:pt>
                <c:pt idx="2">
                  <c:v>Истощение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 formatCode="0.00%">
                  <c:v>7.7000000000000013E-2</c:v>
                </c:pt>
                <c:pt idx="1">
                  <c:v>0.54</c:v>
                </c:pt>
                <c:pt idx="2" formatCode="0.00%">
                  <c:v>0.14300000000000002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№4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Напряжение</c:v>
                </c:pt>
                <c:pt idx="1">
                  <c:v>Резистенция</c:v>
                </c:pt>
                <c:pt idx="2">
                  <c:v>Истощение</c:v>
                </c:pt>
              </c:strCache>
            </c:strRef>
          </c:cat>
          <c:val>
            <c:numRef>
              <c:f>Лист1!$E$2:$E$4</c:f>
              <c:numCache>
                <c:formatCode>0.00%</c:formatCode>
                <c:ptCount val="3"/>
                <c:pt idx="0">
                  <c:v>7.7000000000000013E-2</c:v>
                </c:pt>
                <c:pt idx="1">
                  <c:v>7.7000000000000013E-2</c:v>
                </c:pt>
                <c:pt idx="2">
                  <c:v>0.23800000000000002</c:v>
                </c:pt>
              </c:numCache>
            </c:numRef>
          </c:val>
        </c:ser>
        <c:axId val="89864064"/>
        <c:axId val="89865600"/>
      </c:barChart>
      <c:catAx>
        <c:axId val="89864064"/>
        <c:scaling>
          <c:orientation val="minMax"/>
        </c:scaling>
        <c:axPos val="b"/>
        <c:tickLblPos val="nextTo"/>
        <c:crossAx val="89865600"/>
        <c:crosses val="autoZero"/>
        <c:auto val="1"/>
        <c:lblAlgn val="ctr"/>
        <c:lblOffset val="100"/>
      </c:catAx>
      <c:valAx>
        <c:axId val="89865600"/>
        <c:scaling>
          <c:orientation val="minMax"/>
        </c:scaling>
        <c:axPos val="l"/>
        <c:majorGridlines/>
        <c:numFmt formatCode="0.00%" sourceLinked="1"/>
        <c:tickLblPos val="nextTo"/>
        <c:crossAx val="898640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6886630577427825"/>
          <c:y val="3.7460875984251983E-2"/>
          <c:w val="0.71909104330708673"/>
          <c:h val="0.5188257874015749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Положительный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Климат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0%">
                  <c:v>0.33700000000000008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Удовлетворительный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Климат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0%">
                  <c:v>0.40800000000000003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Отрицвтельный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Климат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0.00%">
                  <c:v>0.255</c:v>
                </c:pt>
              </c:numCache>
            </c:numRef>
          </c:val>
        </c:ser>
        <c:axId val="97167616"/>
        <c:axId val="133795840"/>
      </c:barChart>
      <c:catAx>
        <c:axId val="97167616"/>
        <c:scaling>
          <c:orientation val="minMax"/>
        </c:scaling>
        <c:axPos val="b"/>
        <c:tickLblPos val="nextTo"/>
        <c:crossAx val="133795840"/>
        <c:crosses val="autoZero"/>
        <c:auto val="1"/>
        <c:lblAlgn val="ctr"/>
        <c:lblOffset val="100"/>
      </c:catAx>
      <c:valAx>
        <c:axId val="133795840"/>
        <c:scaling>
          <c:orientation val="minMax"/>
        </c:scaling>
        <c:axPos val="l"/>
        <c:majorGridlines/>
        <c:numFmt formatCode="0.00%" sourceLinked="1"/>
        <c:tickLblPos val="nextTo"/>
        <c:crossAx val="971676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996952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диагностики: Методика диагностики уровня эмоционального выгорания В.В. Бойко; Анкета «Психологический климат в коллективе»;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Профессиональное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(эмоциональное) выгорание (MBI) 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адаптация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Водопьянова Н.Е. Методика К.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Маслач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С. Джексон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11560" y="1988840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96064">
                <a:tc>
                  <a:txBody>
                    <a:bodyPr/>
                    <a:lstStyle/>
                    <a:p>
                      <a:r>
                        <a:rPr lang="ru-RU" dirty="0" smtClean="0"/>
                        <a:t>Эмоциональное истощение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Деперсонализация/цинизм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Профессиональная успешность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Очень высокий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 степень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365104"/>
            <a:ext cx="8064896" cy="307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228184" y="4365104"/>
            <a:ext cx="2736304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188640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Профессиональное (эмоциональное) выгорание (MBI) адаптация Водопьянова Н.Е. Методика К.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Маслач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С. Джексон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Дата проведения: 24.10.2017 г.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участников: 13 человек; 9 воспитателей, 2 специалиста: педагог-психолог, учитель-логопед; старший воспитатель, заведующий МКДОУ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Тогучинский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детский сад № 6»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Методика В.В. Бойко «синдром эмоционального выгорания»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268760"/>
          <a:ext cx="8147249" cy="41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91680" y="54452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1н-ППО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2н-нУС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3н-ЗвК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4н-ТиД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54452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1р-НИЭР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2р-ЭНД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3р-РСЭЭ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4р-РПО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54452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1и-ЭД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2и-ЭО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3и-ЛОД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4и-ПиПН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424936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Симптом “переживания психотравмирующих обстоятельств”.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Проявляется усиливающимся осознанием психотравмирующих факторов профессиональной деятельности, которые трудно или вовсе неустранимы. Если человек не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ригиден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то раздражение ими постепенно растет, накапливается отчаяние и негодование. Неразрешимость ситуации приводит к развитию прочих явлений “выгорания”.  2 человека</a:t>
            </a:r>
          </a:p>
          <a:p>
            <a:pPr fontAlgn="base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Симптом “неудовлетворенности собой”.</a:t>
            </a:r>
          </a:p>
          <a:p>
            <a:pPr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результате неудач или неспособности повлиять на психотравмирующие обстоятельства, человек обычно испытывает недовольство собой, избранной профессией, занимаемой должностью, конкретными обязанностями. Действует механизм “эмоционального переноса”- энергетика направляется не только и не столько вовне, сколько на себя. По крайней мере, возникает замкнутый энергетический контур “Я и обстоятельства”: впечатления от внешних факторов деятельности постоянно травмируют личность и побуждают ее вновь и вновь переживать психотравмирующие элементы профессиональной деятельности. В этой схеме особое значение имеют известные нам внутренние факторы, способствующие появлению эмоционального выгорания: интенсивная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интериоризация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обязанностей, роли, обстоятельства деятельности, повышенная совестливость и чувство ответственности. На начальных этапах “выгорания” они нагнетают напряжение, а на последующих провоцируют психологическую защиту. 1 человек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496944" cy="6525344"/>
          </a:xfrm>
        </p:spPr>
        <p:txBody>
          <a:bodyPr>
            <a:normAutofit fontScale="25000" lnSpcReduction="20000"/>
          </a:bodyPr>
          <a:lstStyle/>
          <a:p>
            <a:pPr fontAlgn="base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Симптом ”загнанности в клетку”.</a:t>
            </a:r>
          </a:p>
          <a:p>
            <a:pPr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Возникает, но не во всех случаях, хотя выступает логическим продолжением развивающегося стресса. Когда психотравмирующие обстоятельства очень давят и устранить их невозможно, к нам часто приходит чувство безысходности. Мы пытаемся, что-то изменить, еще и еще раз обдумываем неудовлетворительные аспекты своей работы. Это приводит к усилению психической энергии за счет индукции идеального: работает мышление, действуют планы, цели, установки, смыслы, подключаются образы должного и желаемого. Сосредоточение психической энергии достигает внушительных объемов. И если она не находит выхода, если не сработало какое-либо средство психологической защиты, включая “эмоциональное выгорание”, то человек переживает ощущение “загнанности в клетку”. Это состояние интеллектуально-эмоционального затора, тупика. В жизни мы часто ощущаем состояние “загнанности в клетку", и не только по поводу профессиональной деятельности. В таких случаях мы в отчаянии произносим: “неужели это не имеет пределов”, “нет сил, с этим бороться”, “я чувствую безысходность ситуации". Нас повергает в исступление бюрократическая казенщина, организационная бестолковщина, людская непорядочность, повседневная рутинность.1 человек</a:t>
            </a:r>
          </a:p>
          <a:p>
            <a:pPr fontAlgn="base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Симптом “тревоги и депрессии”.</a:t>
            </a:r>
          </a:p>
          <a:p>
            <a:pPr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Обнаруживается в связи с профессиональной деятельностью в особо осложненных обстоятельствах, побуждающих к эмоциональному выгоранию как средству психологической защиты. Чувство неудовлетворенности работой и собой порождают мощные энергетические напряжения в форме переживания ситуационной или личностной тревоги, разочарования в себе, в избранной профессии, в конкретной должности. Симптом “тревоги и депрессии”, - пожалуй, крайняя точка в формировании тревожной напряженности при развитии эмоционального выгорания. 1 человек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76470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Симптом “расширения сферы экономии эмоций”.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Такое доказательство эмоционального выгорания имеет место тогда, когда данная форма защиты осуществляется вне профессиональной области – в общении с родными, приятелями и знакомыми. Случай известный: на работе вы до того устаете от контактов, разговоров, ответов на вопросы, что вам не хочется общаться даже с близкими. Кстати, часто именно домашние становятся первой “жертвой” эмоционального выгорания. На службе вы еще держитесь соответственно нормативам и обязанностям, а дома замыкаетесь или, хуже того, готовы послать всех подальше, а то и просто, “рычите” на брачного партнера и детей. Можно сказать, что вы пресыщены человеческими контактами. Вы переживаете симптом “отравления людьми”. 7 человек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Симптом “редукции профессиональных обязанностей”.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Термин редукция означает упрощение. В профессиональной деятельности, предполагающей широкое общение с людьми, редукция проявляется в попытках облегчить или сократить обязанности, которые требуют эмоциональных затрат.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пресловутым “законам редукции” субъектов сферы обслуживания, лечения, обучения и воспитания, обделяют элементарным вниманием. 1 человек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264696"/>
          </a:xfrm>
        </p:spPr>
        <p:txBody>
          <a:bodyPr>
            <a:normAutofit fontScale="47500" lnSpcReduction="20000"/>
          </a:bodyPr>
          <a:lstStyle/>
          <a:p>
            <a:pPr lvl="0" fontAlgn="base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Симптом “эмоционального дефицита”.</a:t>
            </a:r>
          </a:p>
          <a:p>
            <a:pPr lvl="0" fontAlgn="base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К профессионалу приходит ощущение, что эмоционально он уже не может помогать субъектам своей деятельности. Не в состоянии войти в их положение, соучаствовать и сопереживать, отзываться на ситуации, которые должны трогать, побуждать, усиливать интеллектуальную, волевую и нравственную отдачу. О том, что это не что иное, как эмоциональное выгорание, говорит его еще недавний опыт: некоторое время тому назад таких ощущений не было, и личность переживает их появление. Постепенно симптом усиливается и приобретает более осложненную форму: все реже проявляются положительные эмоции и все чаще отрицательные. Резкость, грубость, раздражительность, обиды, капризы – дополняют симптом “эмоционального дефицита”.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2 человек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Симптом “эмоциональной отстраненности”.</a:t>
            </a:r>
          </a:p>
          <a:p>
            <a:pPr lvl="0" fontAlgn="base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Личность почти полностью исключает эмоции из сферы профессиональной деятельности. Ее почти ничего не волнует, почти ничто не вызывает эмоционального отклика – ни позитивные обстоятельства, ни отрицательные. Причем это не исходный дефект эмоциональной сферы, не признак ригидности, а приобретенная за годы обслуживания людей эмоциональная защита. Человек постепенно учится работать как робот, как бездушный автомат. В других сферах он живет полнокровными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эмоциями.Реагирование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без чувств и эмоций наиболее яркий симптом “выгорания”. Он свидетельствует о профессиональной деформации личности и наносит ущерб субъекту общения. Партнер обычно переживает проявленное к нему безразличие и может быть глубоко травмирован. Особенно опасна демонстративная форма эмоциональной отстраненности, когда профессионал всем своим видом показывает: “плевать на вас”.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1 человек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820472" cy="612068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Симптом “личностной отстраненности, или деперсонализации”.</a:t>
            </a:r>
          </a:p>
          <a:p>
            <a:pPr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Проявляется в широком диапазоне умонастроений и поступков профессионала в процессе общения. Прежде всего, отмечается полная или частичная утрата интереса к человеку – субъекту профессионального действия. Он воспринимается как неодушевленный предмет, как объект для манипуляций – с ним приходится что-то делать. Объект тяготит своими проблемами, потребностями, неприятно его присутствие, сам факт его существования.. Личность утверждает, что работа с людьми не интересна, не доставляет удовлетворения, не представляет социальной ценности.  2 человека</a:t>
            </a:r>
          </a:p>
          <a:p>
            <a:pPr fontAlgn="base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Симптом “психосоматических и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психовегетативных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нарушений”.</a:t>
            </a:r>
          </a:p>
          <a:p>
            <a:pPr fontAlgn="base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 следует из названия, симптом проявляется на уровне физического и психического самочувствия. Обычно он образуется по условно-рефлекторной связи негативного свойства: многое из того, что касается субъектов профессиональной деятельности, провоцирует отклонения в соматических или психических состояниях. Порой даже мысль о таких субъектах или контакт с ними вызывает плохое настроение, дурные ассоциации, бессонницу, чувство страха, неприятные ощущения в области сердца, сосудистые реакции, обострение хронических заболеваний.3 человека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619672" y="105273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404664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Анкета «Психологический климат в коллективе»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4221088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 и стаж тестируемых: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Возраст:                                                                                        Стаж: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25 лет-1 человек;                                                                   1-3 года-3 человека;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26-40 лет- 6 человек;                                                                  4-10 лет- 5 человек;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41-55 лет-5 человек;                                                                   более 10 лет-5 человек.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Старше 55 лет-1 человек.</a:t>
            </a:r>
          </a:p>
          <a:p>
            <a:r>
              <a:rPr lang="ru-RU" dirty="0" smtClean="0"/>
              <a:t>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510</TotalTime>
  <Words>1235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Результаты диагностики: Методика диагностики уровня эмоционального выгорания В.В. Бойко; Анкета «Психологический климат в коллективе»; Опросник Профессиональное (эмоциональное) выгорание (MBI) адаптация Водопьянова Н.Е. Методика К. Маслач и С. Джексон.</vt:lpstr>
      <vt:lpstr>Слайд 2</vt:lpstr>
      <vt:lpstr>Методика В.В. Бойко «синдром эмоционального выгорания»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диагностики: Методика диагностики уровня эмоционального выгорания В.В. Бойко; Анкета «Психологический климат в коллективе»; Опросник Профессиональное (эмоциональное) выгорание (MBI) адаптация Водопьянова Н.Е. Методика К. Маслач и С. Джексон.</dc:title>
  <dc:creator>KomissarenkoOV</dc:creator>
  <cp:lastModifiedBy>KomissarenkoOV</cp:lastModifiedBy>
  <cp:revision>5</cp:revision>
  <dcterms:created xsi:type="dcterms:W3CDTF">2018-01-10T02:18:32Z</dcterms:created>
  <dcterms:modified xsi:type="dcterms:W3CDTF">2018-01-15T06:01:13Z</dcterms:modified>
</cp:coreProperties>
</file>